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0"/>
  </p:notesMasterIdLst>
  <p:handoutMasterIdLst>
    <p:handoutMasterId r:id="rId11"/>
  </p:handoutMasterIdLst>
  <p:sldIdLst>
    <p:sldId id="264" r:id="rId5"/>
    <p:sldId id="265" r:id="rId6"/>
    <p:sldId id="266" r:id="rId7"/>
    <p:sldId id="267" r:id="rId8"/>
    <p:sldId id="268" r:id="rId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MAR, COLLEEN" initials="RC" lastIdx="0" clrIdx="0">
    <p:extLst>
      <p:ext uri="{19B8F6BF-5375-455C-9EA6-DF929625EA0E}">
        <p15:presenceInfo xmlns:p15="http://schemas.microsoft.com/office/powerpoint/2012/main" userId="S-1-5-21-1512878923-3774292534-2656057289-115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showGuides="1">
      <p:cViewPr varScale="1">
        <p:scale>
          <a:sx n="60" d="100"/>
          <a:sy n="60" d="100"/>
        </p:scale>
        <p:origin x="186" y="6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10/23/2018</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10/23/2018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10/23/2018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10/23/2018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10/23/2018</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10/23/2018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10/23/2018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10/23/2018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10/23/2018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10/23/2018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10/23/2018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10/23/2018</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ACT Test</a:t>
            </a:r>
          </a:p>
        </p:txBody>
      </p:sp>
      <p:sp>
        <p:nvSpPr>
          <p:cNvPr id="3" name="Subtitle 2"/>
          <p:cNvSpPr>
            <a:spLocks noGrp="1"/>
          </p:cNvSpPr>
          <p:nvPr>
            <p:ph type="subTitle" idx="1"/>
          </p:nvPr>
        </p:nvSpPr>
        <p:spPr/>
        <p:txBody>
          <a:bodyPr/>
          <a:lstStyle/>
          <a:p>
            <a:r>
              <a:rPr lang="en-US" b="1" dirty="0"/>
              <a:t>What to Expect</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F2729E-611F-4FAF-B726-1FA764992DD8}"/>
              </a:ext>
            </a:extLst>
          </p:cNvPr>
          <p:cNvSpPr txBox="1"/>
          <p:nvPr/>
        </p:nvSpPr>
        <p:spPr>
          <a:xfrm>
            <a:off x="379411" y="1447800"/>
            <a:ext cx="11809413" cy="4591963"/>
          </a:xfrm>
          <a:prstGeom prst="rect">
            <a:avLst/>
          </a:prstGeom>
          <a:noFill/>
        </p:spPr>
        <p:txBody>
          <a:bodyPr wrap="square" rtlCol="0">
            <a:spAutoFit/>
          </a:bodyPr>
          <a:lstStyle/>
          <a:p>
            <a:pPr marL="457200" indent="-457200">
              <a:lnSpc>
                <a:spcPct val="150000"/>
              </a:lnSpc>
              <a:buAutoNum type="arabicPeriod"/>
            </a:pPr>
            <a:r>
              <a:rPr lang="en-US" sz="4000" b="1" dirty="0">
                <a:highlight>
                  <a:srgbClr val="FFFF00"/>
                </a:highlight>
              </a:rPr>
              <a:t>English Test: 		45 minutes, 75 question</a:t>
            </a:r>
          </a:p>
          <a:p>
            <a:pPr marL="457200" indent="-457200">
              <a:lnSpc>
                <a:spcPct val="150000"/>
              </a:lnSpc>
              <a:buAutoNum type="arabicPeriod"/>
            </a:pPr>
            <a:r>
              <a:rPr lang="en-US" sz="4000" b="1" dirty="0"/>
              <a:t>Math Test: 		60 minutes, 60 questions</a:t>
            </a:r>
          </a:p>
          <a:p>
            <a:pPr marL="457200" indent="-457200">
              <a:lnSpc>
                <a:spcPct val="150000"/>
              </a:lnSpc>
              <a:buAutoNum type="arabicPeriod"/>
            </a:pPr>
            <a:r>
              <a:rPr lang="en-US" sz="4000" b="1" dirty="0">
                <a:highlight>
                  <a:srgbClr val="FFFF00"/>
                </a:highlight>
              </a:rPr>
              <a:t>Reading Test: 	35 minutes, 40 questions</a:t>
            </a:r>
          </a:p>
          <a:p>
            <a:pPr marL="457200" indent="-457200">
              <a:lnSpc>
                <a:spcPct val="150000"/>
              </a:lnSpc>
              <a:buAutoNum type="arabicPeriod"/>
            </a:pPr>
            <a:r>
              <a:rPr lang="en-US" sz="4000" b="1" dirty="0"/>
              <a:t>Science Test: 	45 minutes, 40 questions</a:t>
            </a:r>
          </a:p>
          <a:p>
            <a:pPr marL="457200" indent="-457200">
              <a:lnSpc>
                <a:spcPct val="150000"/>
              </a:lnSpc>
              <a:buAutoNum type="arabicPeriod"/>
            </a:pPr>
            <a:r>
              <a:rPr lang="en-US" sz="4000" b="1" dirty="0"/>
              <a:t>Optional Writing Test: 40 minutes</a:t>
            </a:r>
          </a:p>
        </p:txBody>
      </p:sp>
      <p:sp>
        <p:nvSpPr>
          <p:cNvPr id="5" name="Rectangle 4">
            <a:extLst>
              <a:ext uri="{FF2B5EF4-FFF2-40B4-BE49-F238E27FC236}">
                <a16:creationId xmlns:a16="http://schemas.microsoft.com/office/drawing/2014/main" id="{DFA5E413-C189-4CA6-B305-6A86E7E0BA30}"/>
              </a:ext>
            </a:extLst>
          </p:cNvPr>
          <p:cNvSpPr/>
          <p:nvPr/>
        </p:nvSpPr>
        <p:spPr>
          <a:xfrm>
            <a:off x="227012" y="228600"/>
            <a:ext cx="439735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What’s on it?</a:t>
            </a:r>
          </a:p>
        </p:txBody>
      </p:sp>
    </p:spTree>
    <p:extLst>
      <p:ext uri="{BB962C8B-B14F-4D97-AF65-F5344CB8AC3E}">
        <p14:creationId xmlns:p14="http://schemas.microsoft.com/office/powerpoint/2010/main" val="425942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6CDE69-C5C0-4B1F-9C67-3437817B4A54}"/>
              </a:ext>
            </a:extLst>
          </p:cNvPr>
          <p:cNvSpPr/>
          <p:nvPr/>
        </p:nvSpPr>
        <p:spPr>
          <a:xfrm>
            <a:off x="0" y="-29980"/>
            <a:ext cx="965200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ENGLISH TEST: </a:t>
            </a:r>
            <a:r>
              <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45 minutes, 75 questions</a:t>
            </a:r>
          </a:p>
        </p:txBody>
      </p:sp>
      <p:sp>
        <p:nvSpPr>
          <p:cNvPr id="3" name="TextBox 2">
            <a:extLst>
              <a:ext uri="{FF2B5EF4-FFF2-40B4-BE49-F238E27FC236}">
                <a16:creationId xmlns:a16="http://schemas.microsoft.com/office/drawing/2014/main" id="{D0D9E799-EBFE-4BA5-B032-ED8DE6FB3698}"/>
              </a:ext>
            </a:extLst>
          </p:cNvPr>
          <p:cNvSpPr txBox="1"/>
          <p:nvPr/>
        </p:nvSpPr>
        <p:spPr>
          <a:xfrm>
            <a:off x="191695" y="893350"/>
            <a:ext cx="11997129" cy="5906425"/>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US" sz="3200" b="1" dirty="0"/>
              <a:t>5 essay passages with some words and/or phrases underlined</a:t>
            </a:r>
          </a:p>
          <a:p>
            <a:pPr marL="457200" indent="-457200">
              <a:lnSpc>
                <a:spcPct val="150000"/>
              </a:lnSpc>
              <a:buFont typeface="Arial" panose="020B0604020202020204" pitchFamily="34" charset="0"/>
              <a:buChar char="•"/>
            </a:pPr>
            <a:r>
              <a:rPr lang="en-US" sz="3200" b="1" dirty="0"/>
              <a:t>Questions ask about whether underlined portions are correct in terms of:</a:t>
            </a:r>
          </a:p>
          <a:p>
            <a:pPr marL="1139825" indent="-630238">
              <a:lnSpc>
                <a:spcPct val="150000"/>
              </a:lnSpc>
              <a:buFont typeface="Wingdings" panose="05000000000000000000" pitchFamily="2" charset="2"/>
              <a:buChar char="ü"/>
            </a:pPr>
            <a:r>
              <a:rPr lang="en-US" sz="3200" b="1" dirty="0"/>
              <a:t>Grammar </a:t>
            </a:r>
          </a:p>
          <a:p>
            <a:pPr marL="1139825" indent="-630238">
              <a:lnSpc>
                <a:spcPct val="150000"/>
              </a:lnSpc>
              <a:buFont typeface="Wingdings" panose="05000000000000000000" pitchFamily="2" charset="2"/>
              <a:buChar char="ü"/>
            </a:pPr>
            <a:r>
              <a:rPr lang="en-US" sz="3200" b="1" dirty="0"/>
              <a:t>Punctuation</a:t>
            </a:r>
          </a:p>
          <a:p>
            <a:pPr marL="1139825" indent="-630238">
              <a:lnSpc>
                <a:spcPct val="150000"/>
              </a:lnSpc>
              <a:buFont typeface="Wingdings" panose="05000000000000000000" pitchFamily="2" charset="2"/>
              <a:buChar char="ü"/>
            </a:pPr>
            <a:r>
              <a:rPr lang="en-US" sz="3200" b="1" dirty="0"/>
              <a:t>Sentence structure</a:t>
            </a:r>
          </a:p>
          <a:p>
            <a:pPr marL="1139825" indent="-630238">
              <a:lnSpc>
                <a:spcPct val="150000"/>
              </a:lnSpc>
              <a:buFont typeface="Wingdings" panose="05000000000000000000" pitchFamily="2" charset="2"/>
              <a:buChar char="ü"/>
            </a:pPr>
            <a:r>
              <a:rPr lang="en-US" sz="3200" b="1" dirty="0"/>
              <a:t>Rhetorical skills</a:t>
            </a:r>
          </a:p>
        </p:txBody>
      </p:sp>
      <p:pic>
        <p:nvPicPr>
          <p:cNvPr id="5" name="Graphic 4" descr="Pin">
            <a:extLst>
              <a:ext uri="{FF2B5EF4-FFF2-40B4-BE49-F238E27FC236}">
                <a16:creationId xmlns:a16="http://schemas.microsoft.com/office/drawing/2014/main" id="{C3228D03-B8C3-4B1A-99A3-75BE787095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65812" y="3657600"/>
            <a:ext cx="914400" cy="914400"/>
          </a:xfrm>
          <a:prstGeom prst="rect">
            <a:avLst/>
          </a:prstGeom>
        </p:spPr>
      </p:pic>
      <p:sp>
        <p:nvSpPr>
          <p:cNvPr id="6" name="TextBox 5">
            <a:extLst>
              <a:ext uri="{FF2B5EF4-FFF2-40B4-BE49-F238E27FC236}">
                <a16:creationId xmlns:a16="http://schemas.microsoft.com/office/drawing/2014/main" id="{4B0DBCC9-3492-45EC-9BAC-E6D3CACB1A6A}"/>
              </a:ext>
            </a:extLst>
          </p:cNvPr>
          <p:cNvSpPr txBox="1"/>
          <p:nvPr/>
        </p:nvSpPr>
        <p:spPr>
          <a:xfrm>
            <a:off x="6780212" y="4114800"/>
            <a:ext cx="4411195" cy="1384995"/>
          </a:xfrm>
          <a:prstGeom prst="rect">
            <a:avLst/>
          </a:prstGeom>
          <a:noFill/>
        </p:spPr>
        <p:txBody>
          <a:bodyPr wrap="square" rtlCol="0">
            <a:spAutoFit/>
          </a:bodyPr>
          <a:lstStyle/>
          <a:p>
            <a:r>
              <a:rPr lang="en-US" sz="2800" b="1" dirty="0">
                <a:solidFill>
                  <a:srgbClr val="C00000"/>
                </a:solidFill>
              </a:rPr>
              <a:t>This is essentially the same as the SAT Writing and Language section</a:t>
            </a:r>
            <a:r>
              <a:rPr lang="en-US" sz="2800" b="1" dirty="0"/>
              <a:t>.</a:t>
            </a:r>
          </a:p>
        </p:txBody>
      </p:sp>
    </p:spTree>
    <p:extLst>
      <p:ext uri="{BB962C8B-B14F-4D97-AF65-F5344CB8AC3E}">
        <p14:creationId xmlns:p14="http://schemas.microsoft.com/office/powerpoint/2010/main" val="417181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279040-76AD-4150-80CD-F6285055C30F}"/>
              </a:ext>
            </a:extLst>
          </p:cNvPr>
          <p:cNvSpPr/>
          <p:nvPr/>
        </p:nvSpPr>
        <p:spPr>
          <a:xfrm>
            <a:off x="0" y="0"/>
            <a:ext cx="991489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READING TEST: </a:t>
            </a:r>
            <a:r>
              <a:rPr 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35 minutes, 40 questions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a:extLst>
              <a:ext uri="{FF2B5EF4-FFF2-40B4-BE49-F238E27FC236}">
                <a16:creationId xmlns:a16="http://schemas.microsoft.com/office/drawing/2014/main" id="{D1731F01-FE2D-47EE-8722-13FC46F727B5}"/>
              </a:ext>
            </a:extLst>
          </p:cNvPr>
          <p:cNvSpPr txBox="1"/>
          <p:nvPr/>
        </p:nvSpPr>
        <p:spPr>
          <a:xfrm>
            <a:off x="227012" y="1295400"/>
            <a:ext cx="11734800" cy="5167761"/>
          </a:xfrm>
          <a:prstGeom prst="rect">
            <a:avLst/>
          </a:prstGeom>
          <a:noFill/>
        </p:spPr>
        <p:txBody>
          <a:bodyPr wrap="square" rtlCol="0">
            <a:spAutoFit/>
          </a:bodyPr>
          <a:lstStyle/>
          <a:p>
            <a:pPr>
              <a:lnSpc>
                <a:spcPct val="150000"/>
              </a:lnSpc>
            </a:pPr>
            <a:r>
              <a:rPr lang="en-US" sz="3200" b="1" dirty="0"/>
              <a:t>4 reading passages of about 800 words each:</a:t>
            </a:r>
          </a:p>
          <a:p>
            <a:pPr marL="1035050" indent="-690563">
              <a:lnSpc>
                <a:spcPct val="150000"/>
              </a:lnSpc>
              <a:buFont typeface="Wingdings" panose="05000000000000000000" pitchFamily="2" charset="2"/>
              <a:buChar char="ü"/>
            </a:pPr>
            <a:r>
              <a:rPr lang="en-US" sz="3200" b="1" dirty="0"/>
              <a:t>1 prose fiction</a:t>
            </a:r>
          </a:p>
          <a:p>
            <a:pPr marL="1035050" indent="-690563">
              <a:lnSpc>
                <a:spcPct val="150000"/>
              </a:lnSpc>
              <a:buFont typeface="Wingdings" panose="05000000000000000000" pitchFamily="2" charset="2"/>
              <a:buChar char="ü"/>
            </a:pPr>
            <a:r>
              <a:rPr lang="en-US" sz="3200" b="1" dirty="0"/>
              <a:t>1 social science </a:t>
            </a:r>
          </a:p>
          <a:p>
            <a:pPr marL="1035050" indent="-690563">
              <a:lnSpc>
                <a:spcPct val="150000"/>
              </a:lnSpc>
              <a:buFont typeface="Wingdings" panose="05000000000000000000" pitchFamily="2" charset="2"/>
              <a:buChar char="ü"/>
            </a:pPr>
            <a:r>
              <a:rPr lang="en-US" sz="3200" b="1" dirty="0"/>
              <a:t>1 humanities</a:t>
            </a:r>
          </a:p>
          <a:p>
            <a:pPr marL="1035050" indent="-690563">
              <a:lnSpc>
                <a:spcPct val="150000"/>
              </a:lnSpc>
              <a:buFont typeface="Wingdings" panose="05000000000000000000" pitchFamily="2" charset="2"/>
              <a:buChar char="ü"/>
            </a:pPr>
            <a:r>
              <a:rPr lang="en-US" sz="3200" b="1" dirty="0"/>
              <a:t>1 natural science</a:t>
            </a:r>
          </a:p>
          <a:p>
            <a:pPr>
              <a:lnSpc>
                <a:spcPct val="150000"/>
              </a:lnSpc>
            </a:pPr>
            <a:r>
              <a:rPr lang="en-US" sz="3200" b="1" dirty="0"/>
              <a:t>*one of these will include paired passages</a:t>
            </a:r>
          </a:p>
          <a:p>
            <a:pPr>
              <a:lnSpc>
                <a:spcPct val="150000"/>
              </a:lnSpc>
            </a:pPr>
            <a:r>
              <a:rPr lang="en-US" sz="3200" b="1" dirty="0"/>
              <a:t>*</a:t>
            </a:r>
            <a:r>
              <a:rPr lang="en-US" sz="3200" b="1"/>
              <a:t>each passage has </a:t>
            </a:r>
            <a:r>
              <a:rPr lang="en-US" sz="3200" b="1" dirty="0"/>
              <a:t>10 questions </a:t>
            </a:r>
          </a:p>
        </p:txBody>
      </p:sp>
      <p:pic>
        <p:nvPicPr>
          <p:cNvPr id="4" name="Graphic 3" descr="Pin">
            <a:extLst>
              <a:ext uri="{FF2B5EF4-FFF2-40B4-BE49-F238E27FC236}">
                <a16:creationId xmlns:a16="http://schemas.microsoft.com/office/drawing/2014/main" id="{FA2F7CEA-C725-42E8-9FC2-B845337A12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42012" y="2667000"/>
            <a:ext cx="914400" cy="914400"/>
          </a:xfrm>
          <a:prstGeom prst="rect">
            <a:avLst/>
          </a:prstGeom>
        </p:spPr>
      </p:pic>
      <p:sp>
        <p:nvSpPr>
          <p:cNvPr id="5" name="TextBox 4">
            <a:extLst>
              <a:ext uri="{FF2B5EF4-FFF2-40B4-BE49-F238E27FC236}">
                <a16:creationId xmlns:a16="http://schemas.microsoft.com/office/drawing/2014/main" id="{7C286AC5-E95C-4EC4-8AF3-D70FACAA32A5}"/>
              </a:ext>
            </a:extLst>
          </p:cNvPr>
          <p:cNvSpPr txBox="1"/>
          <p:nvPr/>
        </p:nvSpPr>
        <p:spPr>
          <a:xfrm>
            <a:off x="6856412" y="2944788"/>
            <a:ext cx="4648200" cy="1384995"/>
          </a:xfrm>
          <a:prstGeom prst="rect">
            <a:avLst/>
          </a:prstGeom>
          <a:noFill/>
        </p:spPr>
        <p:txBody>
          <a:bodyPr wrap="square" rtlCol="0">
            <a:spAutoFit/>
          </a:bodyPr>
          <a:lstStyle/>
          <a:p>
            <a:r>
              <a:rPr lang="en-US" sz="2800" b="1" dirty="0">
                <a:solidFill>
                  <a:srgbClr val="C00000"/>
                </a:solidFill>
              </a:rPr>
              <a:t>This is essentially the same as the SAT Reading section</a:t>
            </a:r>
            <a:r>
              <a:rPr lang="en-US" sz="2800" b="1" dirty="0"/>
              <a:t>.</a:t>
            </a:r>
          </a:p>
        </p:txBody>
      </p:sp>
    </p:spTree>
    <p:extLst>
      <p:ext uri="{BB962C8B-B14F-4D97-AF65-F5344CB8AC3E}">
        <p14:creationId xmlns:p14="http://schemas.microsoft.com/office/powerpoint/2010/main" val="148968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E2B06A-AC26-4CDD-BFDA-E4489784F358}"/>
              </a:ext>
            </a:extLst>
          </p:cNvPr>
          <p:cNvSpPr txBox="1"/>
          <p:nvPr/>
        </p:nvSpPr>
        <p:spPr>
          <a:xfrm>
            <a:off x="1" y="0"/>
            <a:ext cx="12188824" cy="6971139"/>
          </a:xfrm>
          <a:prstGeom prst="rect">
            <a:avLst/>
          </a:prstGeom>
          <a:noFill/>
        </p:spPr>
        <p:txBody>
          <a:bodyPr wrap="square" rtlCol="0">
            <a:spAutoFit/>
          </a:bodyPr>
          <a:lstStyle/>
          <a:p>
            <a:r>
              <a:rPr lang="en-US" sz="4800" b="1" dirty="0">
                <a:ln w="9525">
                  <a:solidFill>
                    <a:schemeClr val="bg1"/>
                  </a:solidFill>
                  <a:prstDash val="solid"/>
                </a:ln>
                <a:effectLst>
                  <a:outerShdw blurRad="12700" dist="38100" dir="2700000" algn="tl" rotWithShape="0">
                    <a:schemeClr val="bg1">
                      <a:lumMod val="50000"/>
                    </a:schemeClr>
                  </a:outerShdw>
                </a:effectLst>
              </a:rPr>
              <a:t>ESSAY: </a:t>
            </a:r>
            <a:r>
              <a:rPr lang="en-US" sz="2800" b="1" dirty="0">
                <a:ln w="9525">
                  <a:solidFill>
                    <a:schemeClr val="bg1"/>
                  </a:solidFill>
                  <a:prstDash val="solid"/>
                </a:ln>
                <a:effectLst>
                  <a:outerShdw blurRad="12700" dist="38100" dir="2700000" algn="tl" rotWithShape="0">
                    <a:schemeClr val="bg1">
                      <a:lumMod val="50000"/>
                    </a:schemeClr>
                  </a:outerShdw>
                </a:effectLst>
              </a:rPr>
              <a:t>40 minutes</a:t>
            </a:r>
            <a:endParaRPr lang="en-US" sz="4800" b="1" dirty="0">
              <a:ln w="9525">
                <a:solidFill>
                  <a:schemeClr val="bg1"/>
                </a:solidFill>
                <a:prstDash val="solid"/>
              </a:ln>
              <a:effectLst>
                <a:outerShdw blurRad="12700" dist="38100" dir="2700000" algn="tl" rotWithShape="0">
                  <a:schemeClr val="bg1">
                    <a:lumMod val="50000"/>
                  </a:schemeClr>
                </a:outerShdw>
              </a:effectLst>
            </a:endParaRPr>
          </a:p>
          <a:p>
            <a:endParaRPr lang="en-US" sz="2700" b="1" dirty="0"/>
          </a:p>
          <a:p>
            <a:pPr marL="342900" indent="-342900">
              <a:buFont typeface="Arial" panose="020B0604020202020204" pitchFamily="34" charset="0"/>
              <a:buChar char="•"/>
            </a:pPr>
            <a:r>
              <a:rPr lang="en-US" sz="2700" b="1" dirty="0"/>
              <a:t>This is optional, like the SAT</a:t>
            </a:r>
          </a:p>
          <a:p>
            <a:pPr marL="342900" indent="-342900">
              <a:buFont typeface="Arial" panose="020B0604020202020204" pitchFamily="34" charset="0"/>
              <a:buChar char="•"/>
            </a:pPr>
            <a:endParaRPr lang="en-US" sz="2700" b="1" dirty="0"/>
          </a:p>
          <a:p>
            <a:pPr marL="342900" indent="-342900">
              <a:buFont typeface="Arial" panose="020B0604020202020204" pitchFamily="34" charset="0"/>
              <a:buChar char="•"/>
            </a:pPr>
            <a:r>
              <a:rPr lang="en-US" sz="2700" b="1" dirty="0"/>
              <a:t>Note that the essay is not a stand-alone test; it’s a package deal, so that you take the entire ACT </a:t>
            </a:r>
            <a:r>
              <a:rPr lang="en-US" sz="2700" b="1" i="1" dirty="0">
                <a:highlight>
                  <a:srgbClr val="FFFF00"/>
                </a:highlight>
              </a:rPr>
              <a:t>and</a:t>
            </a:r>
            <a:r>
              <a:rPr lang="en-US" sz="2700" b="1" dirty="0"/>
              <a:t> essay in one sitting.  If you think you might want to take the ACT essay, sign up for it the first time, else you’ll have to take the entire ACT again.</a:t>
            </a:r>
          </a:p>
          <a:p>
            <a:pPr marL="342900" indent="-342900">
              <a:buFont typeface="Arial" panose="020B0604020202020204" pitchFamily="34" charset="0"/>
              <a:buChar char="•"/>
            </a:pPr>
            <a:endParaRPr lang="en-US" sz="2700" b="1" dirty="0"/>
          </a:p>
          <a:p>
            <a:pPr marL="342900" indent="-342900">
              <a:buFont typeface="Arial" panose="020B0604020202020204" pitchFamily="34" charset="0"/>
              <a:buChar char="•"/>
            </a:pPr>
            <a:r>
              <a:rPr lang="en-US" sz="2700" b="1" dirty="0"/>
              <a:t>The prompt is “socially relevant” and asks that you examine three different perspectives on an issue; you write an essay in which you take a position to align with one of the perspectives while also considering what makes the other ones invalid and/or not as strong or logical as yours.</a:t>
            </a:r>
          </a:p>
          <a:p>
            <a:endParaRPr lang="en-US" dirty="0"/>
          </a:p>
          <a:p>
            <a:endParaRPr lang="en-US" dirty="0"/>
          </a:p>
        </p:txBody>
      </p:sp>
    </p:spTree>
    <p:extLst>
      <p:ext uri="{BB962C8B-B14F-4D97-AF65-F5344CB8AC3E}">
        <p14:creationId xmlns:p14="http://schemas.microsoft.com/office/powerpoint/2010/main" val="38069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01D382-32B0-43EE-932C-28906AF3761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873beb7-5857-4685-be1f-d57550cc96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27</TotalTime>
  <Words>240</Words>
  <Application>Microsoft Office PowerPoint</Application>
  <PresentationFormat>Custom</PresentationFormat>
  <Paragraphs>32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Century Gothic</vt:lpstr>
      <vt:lpstr>Wingdings</vt:lpstr>
      <vt:lpstr>Books 16x9</vt:lpstr>
      <vt:lpstr>ACT Test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Test</dc:title>
  <dc:creator>REMAR, COLLEEN</dc:creator>
  <cp:lastModifiedBy>REMAR, COLLEEN</cp:lastModifiedBy>
  <cp:revision>6</cp:revision>
  <dcterms:created xsi:type="dcterms:W3CDTF">2018-05-29T16:09:10Z</dcterms:created>
  <dcterms:modified xsi:type="dcterms:W3CDTF">2018-10-23T12:51:59Z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